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56" r:id="rId2"/>
    <p:sldId id="257" r:id="rId3"/>
    <p:sldId id="281" r:id="rId4"/>
    <p:sldId id="261" r:id="rId5"/>
    <p:sldId id="258" r:id="rId6"/>
    <p:sldId id="260" r:id="rId7"/>
    <p:sldId id="259" r:id="rId8"/>
    <p:sldId id="275" r:id="rId9"/>
    <p:sldId id="273" r:id="rId10"/>
    <p:sldId id="282" r:id="rId11"/>
    <p:sldId id="272" r:id="rId12"/>
    <p:sldId id="264" r:id="rId13"/>
    <p:sldId id="263" r:id="rId14"/>
    <p:sldId id="266" r:id="rId15"/>
    <p:sldId id="274" r:id="rId16"/>
    <p:sldId id="267" r:id="rId17"/>
    <p:sldId id="268" r:id="rId18"/>
    <p:sldId id="271" r:id="rId19"/>
    <p:sldId id="269" r:id="rId20"/>
    <p:sldId id="270" r:id="rId21"/>
    <p:sldId id="284" r:id="rId22"/>
    <p:sldId id="276" r:id="rId23"/>
    <p:sldId id="265" r:id="rId24"/>
    <p:sldId id="279" r:id="rId25"/>
    <p:sldId id="277" r:id="rId26"/>
    <p:sldId id="280" r:id="rId27"/>
    <p:sldId id="283" r:id="rId2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89F"/>
    <a:srgbClr val="FFD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ADC7A-C076-48AF-AF70-4C2FF04BC1A4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290C5-E43D-4BE4-A327-FDA580F34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427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18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41"/>
          <a:stretch/>
        </p:blipFill>
        <p:spPr bwMode="auto">
          <a:xfrm>
            <a:off x="1979712" y="1"/>
            <a:ext cx="5184576" cy="459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4035" y="4149080"/>
            <a:ext cx="8784976" cy="201622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Планируй по-своему. Профессиональные инструменты тайм-менеджмента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6137920"/>
            <a:ext cx="3312368" cy="720080"/>
          </a:xfrm>
        </p:spPr>
        <p:txBody>
          <a:bodyPr>
            <a:normAutofit fontScale="32500" lnSpcReduction="20000"/>
          </a:bodyPr>
          <a:lstStyle/>
          <a:p>
            <a:pPr algn="r"/>
            <a:endParaRPr lang="ru-RU" sz="3400" dirty="0">
              <a:solidFill>
                <a:schemeClr val="tx1"/>
              </a:solidFill>
              <a:latin typeface="Comic Sans MS" pitchFamily="66" charset="0"/>
            </a:endParaRPr>
          </a:p>
          <a:p>
            <a:endParaRPr lang="ru-RU" sz="1800" dirty="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ru-RU" sz="4900" dirty="0" smtClean="0">
                <a:solidFill>
                  <a:schemeClr val="tx1"/>
                </a:solidFill>
                <a:latin typeface="Comic Sans MS" pitchFamily="66" charset="0"/>
              </a:rPr>
              <a:t>г. Красноярск, 2023, 9 ноября</a:t>
            </a:r>
            <a:endParaRPr lang="ru-RU" sz="49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7357" y="6012158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Дейнеко Ирина Васильевна,</a:t>
            </a:r>
          </a:p>
          <a:p>
            <a:r>
              <a:rPr lang="ru-RU" dirty="0"/>
              <a:t> главный библиограф ККДБ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74"/>
            <a:ext cx="8540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61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62272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Заметки на «салфетке» (ежедневки)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186275"/>
            <a:ext cx="4104456" cy="5348274"/>
          </a:xfrm>
        </p:spPr>
        <p:txBody>
          <a:bodyPr>
            <a:no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Записи на салфетках – это не просто набор слов на кусочке бумаги. Каждая запись на салфетке – это маленький оазис, где мы можем выразить свои эмоции, мысли, идеи.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мире записей на салфетках соединяются прошлое, настоящее и будущее. Они становятся своеобразными заводчиками мыслей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Записи на салфетках пронизаны эмоциональностью. Ведь во время еды мы отдыхаем, расслабляемся, и наши мысли становятся более свободными. И именно тогда рождаются потрясающие фразы, высказывания, идеи – все это можно зафиксировать на салфетке.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дают нам возможность сохранить эмоциональные впечатления и поделиться ими с другими людьми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Поэтому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записи на салфетках так популярны в наши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дни!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66980"/>
            <a:ext cx="4324317" cy="288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857" y="80601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latin typeface="Comic Sans MS" pitchFamily="66" charset="0"/>
              </a:rPr>
              <a:t>Цель:</a:t>
            </a:r>
            <a:r>
              <a:rPr lang="ru-RU" dirty="0" smtClean="0">
                <a:latin typeface="Comic Sans MS" pitchFamily="66" charset="0"/>
              </a:rPr>
              <a:t> быстрая визуализация идей для ценностных предложений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63" y="4437112"/>
            <a:ext cx="3358067" cy="23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9604335">
            <a:off x="1978630" y="5097777"/>
            <a:ext cx="162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omic Sans MS" pitchFamily="66" charset="0"/>
              </a:rPr>
              <a:t>Файл-накопитель</a:t>
            </a:r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49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869278">
            <a:off x="-39364" y="1593773"/>
            <a:ext cx="4568532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Задание </a:t>
            </a:r>
            <a:b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в группы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5"/>
            <a:ext cx="859611" cy="115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9952" y="476672"/>
            <a:ext cx="468052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Перед вами один из инструментов тайм-менеджмента. Дайте ему устную характеристику по схеме: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название инструмента, его форма и содержание;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плюсы и минусы инструмента;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что можно планировать с использованием данного инструмента;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возможно ли его тиражирование (практическое применение другими). 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3786187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19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29623"/>
            <a:ext cx="7725221" cy="75250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Интеллект-карта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3" y="4082658"/>
            <a:ext cx="4011232" cy="269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905673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908720"/>
            <a:ext cx="3995937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1551" y="797129"/>
            <a:ext cx="47602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Это аналитический инструмент. Благодаря ассоциативной логике интеллект-карта, с одной стороны, позволяет увидеть полную картину, а с другой – даёт возможность сосредоточиться на деталях и поэтапно описать ситуацию. Применять интеллект-карты можно с самыми разными целями: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чтобы генерировать идеи (планировать и проектировать деятельность);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готовиться к презентациям;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организовывать и проводить различные мероприятия;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запоминать большие объёмы информации;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планировать рабочий день, месяц, год, отпуск, путешествие.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многое, многое другое.</a:t>
            </a:r>
          </a:p>
        </p:txBody>
      </p:sp>
    </p:spTree>
    <p:extLst>
      <p:ext uri="{BB962C8B-B14F-4D97-AF65-F5344CB8AC3E}">
        <p14:creationId xmlns:p14="http://schemas.microsoft.com/office/powerpoint/2010/main" val="418520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1"/>
          <a:stretch/>
        </p:blipFill>
        <p:spPr bwMode="auto">
          <a:xfrm>
            <a:off x="899592" y="980728"/>
            <a:ext cx="7534357" cy="568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4456" y="167496"/>
            <a:ext cx="8704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4BACC6">
                    <a:lumMod val="75000"/>
                  </a:srgbClr>
                </a:solidFill>
                <a:latin typeface="Comic Sans MS" pitchFamily="66" charset="0"/>
                <a:ea typeface="+mj-ea"/>
                <a:cs typeface="+mj-cs"/>
              </a:rPr>
              <a:t>Интеллект-карта по одной книге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4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7809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Таблица идей для организации</a:t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 выставочного пространства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90309"/>
              </p:ext>
            </p:extLst>
          </p:nvPr>
        </p:nvGraphicFramePr>
        <p:xfrm>
          <a:off x="179512" y="1052736"/>
          <a:ext cx="8856984" cy="5733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414"/>
                <a:gridCol w="2416959"/>
                <a:gridCol w="1559328"/>
                <a:gridCol w="1559328"/>
                <a:gridCol w="1496955"/>
              </a:tblGrid>
              <a:tr h="43204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Документы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Дополнительные материалы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Формат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Форма. </a:t>
                      </a:r>
                    </a:p>
                    <a:p>
                      <a:r>
                        <a:rPr lang="ru-RU" sz="1200" dirty="0" smtClean="0"/>
                        <a:t>Выставка…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Место расположения</a:t>
                      </a:r>
                      <a:endParaRPr lang="ru-RU" sz="1200" dirty="0"/>
                    </a:p>
                  </a:txBody>
                  <a:tcPr/>
                </a:tc>
              </a:tr>
              <a:tr h="26978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Собрание сочинений, избранное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Знаковые (символы)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Традиционная стационарная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Одного издания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Стеллаж, полка, шкаф, витрина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567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Отдельные издания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Предметные (натуральные и бытовые предметы, модели, монеты, муляжи)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Электронная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Одного издательства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Стул, кресло, диван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4132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Серии</a:t>
                      </a:r>
                      <a:endParaRPr lang="ru-RU" sz="10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Художественные (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репродукции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 картин, иллюстрации, схемы, таблицы, карты, коллажи, плакаты)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Виртуальная (онлайн)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Новинка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Стремянка, этажерка, мольберт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3514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Подарочные издания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Декоративные (цветные ленты, драпировки, шпагат, шарфы, декоративные растения, цветы, сувениры, шары)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Гибридная</a:t>
                      </a:r>
                    </a:p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Ассоциация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Стол, журнальный столик</a:t>
                      </a:r>
                    </a:p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2587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Статьи из периодики и сборников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Электроматериалы 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подсветка,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настольные и напольные лампы, свечи, </a:t>
                      </a:r>
                      <a:r>
                        <a:rPr lang="ru-RU" sz="1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компьютеры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, сенсорные панели, билборды, телевизоры,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планшеты, </a:t>
                      </a:r>
                      <a:r>
                        <a:rPr lang="ru-RU" sz="1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мультимедиа экраны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Кольцевая</a:t>
                      </a:r>
                    </a:p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(выездная)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Дискуссия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Под потолком, на стене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3514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Открытки, фото, иллюстрации, репродукции картин 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Информационно-библиографические (</a:t>
                      </a:r>
                      <a:r>
                        <a:rPr lang="ru-RU" sz="10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списки</a:t>
                      </a:r>
                      <a:r>
                        <a:rPr lang="ru-RU" sz="10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указатели, листовки,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закладки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афиши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0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гайды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постеры, </a:t>
                      </a:r>
                      <a:r>
                        <a:rPr lang="en-US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POS-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инструменты)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Передвижная </a:t>
                      </a:r>
                    </a:p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(выездная)</a:t>
                      </a:r>
                    </a:p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Вопрос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олу, ковре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74738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Музыкальные треки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«Кот в мешке»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Ступеньки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722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Аудиокниги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Рассказ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Кубы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8739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Спектакли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Ретро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Подоконник</a:t>
                      </a:r>
                    </a:p>
                  </a:txBody>
                  <a:tcPr/>
                </a:tc>
              </a:tr>
              <a:tr h="41567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Диафильмы, мультфильмы, фильмы, буктрейлеры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Жанровая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Двери межкомнатные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9987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Интернет ресурсы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Персональная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Ящик, коробка, чемодан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1475656" y="3153637"/>
            <a:ext cx="504056" cy="8334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3923928" y="3153637"/>
            <a:ext cx="648072" cy="558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5148064" y="1772816"/>
            <a:ext cx="936104" cy="12241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876256" y="1772816"/>
            <a:ext cx="720080" cy="3672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619672" y="2636912"/>
            <a:ext cx="720080" cy="208823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4067944" y="1844824"/>
            <a:ext cx="432048" cy="266429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364088" y="1772816"/>
            <a:ext cx="720080" cy="36004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588224" y="2708920"/>
            <a:ext cx="1080120" cy="273630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60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3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План-схема выставки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13857" r="12792" b="5497"/>
          <a:stretch/>
        </p:blipFill>
        <p:spPr bwMode="auto">
          <a:xfrm>
            <a:off x="4495421" y="2060848"/>
            <a:ext cx="4556644" cy="453650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4" t="17357" r="27151" b="6884"/>
          <a:stretch/>
        </p:blipFill>
        <p:spPr bwMode="auto">
          <a:xfrm>
            <a:off x="251520" y="836712"/>
            <a:ext cx="4243901" cy="56886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77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6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Технологическая  карта</a:t>
            </a:r>
            <a:b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«Кто такие енисейцы» (вводное занятие) 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74881"/>
              </p:ext>
            </p:extLst>
          </p:nvPr>
        </p:nvGraphicFramePr>
        <p:xfrm>
          <a:off x="251520" y="1135977"/>
          <a:ext cx="8712968" cy="45608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0120"/>
                <a:gridCol w="2664296"/>
                <a:gridCol w="792088"/>
                <a:gridCol w="4176464"/>
              </a:tblGrid>
              <a:tr h="591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Этапы </a:t>
                      </a:r>
                      <a:endParaRPr lang="ru-RU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Методы и приёмы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</a:tr>
              <a:tr h="1461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Вызов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Знакомство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Определение целеполагания.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Вызов имеющихся знаний.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мин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Знакомство  «в кружок» с использованием  деревянной ложки.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Работа с  термином «енисейцы».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Цепочка ассоциаций.</a:t>
                      </a: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Игра «Узнай и найди» (исследование карты Красноярского  края).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Настольная ига –лото «Кто есть кто?».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</a:tr>
              <a:tr h="1198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Осмысление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новой информацией.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Постепенное продвижение от знания «старого» к знанию «новому»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мин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Рассматривание обложки  и форзацев  книги, работа с названием.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«Кто такой?» – интерактивное представление книжных героев. Предугадывание истории (разные варианты).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</a:tr>
              <a:tr h="985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Рефлексия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Обмен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впечатлениями и эмоциями. Творческое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задание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мин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 Психологический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риём «Дело в ложке»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 Приём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«Встретимся  опять».</a:t>
                      </a: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 Творческое домашнее задание «Генеалогическое древо»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9517" marR="29517" marT="0" marB="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054968"/>
              </p:ext>
            </p:extLst>
          </p:nvPr>
        </p:nvGraphicFramePr>
        <p:xfrm>
          <a:off x="4644008" y="5733256"/>
          <a:ext cx="4320759" cy="100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0031"/>
                <a:gridCol w="3250728"/>
              </a:tblGrid>
              <a:tr h="1008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90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«Встретимся опять»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750"/>
                        </a:spcBef>
                        <a:spcAft>
                          <a:spcPts val="90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 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участники встают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круг, протягивают вперед левую руку “от сердца, от души” (получается пирамида из ладошек) и говорят 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слова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b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“Раз, два, три, четыре, пять – скоро встретимся опять!”.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078378"/>
              </p:ext>
            </p:extLst>
          </p:nvPr>
        </p:nvGraphicFramePr>
        <p:xfrm>
          <a:off x="251520" y="5733256"/>
          <a:ext cx="4248472" cy="100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996"/>
                <a:gridCol w="3278476"/>
              </a:tblGrid>
              <a:tr h="100811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«Дело в ложке» 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Ребята  передают ложку друг другу, когда заканчивается музыка или считалка (счёт), тот, у кого в руках осталась ложка, анализирует  и оценивает свою работу на занятии.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53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640716"/>
              </p:ext>
            </p:extLst>
          </p:nvPr>
        </p:nvGraphicFramePr>
        <p:xfrm>
          <a:off x="107504" y="188640"/>
          <a:ext cx="8928993" cy="62554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9069"/>
                <a:gridCol w="2039130"/>
                <a:gridCol w="673368"/>
                <a:gridCol w="2712635"/>
                <a:gridCol w="2484791"/>
              </a:tblGrid>
              <a:tr h="943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Этапы занятия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(стадии, фазы)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Задачи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Время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работу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Возможные  </a:t>
                      </a:r>
                      <a:r>
                        <a:rPr lang="ru-RU" sz="1200" dirty="0">
                          <a:effectLst/>
                        </a:rPr>
                        <a:t>методы и приемы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Деятельность читателей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</a:tr>
              <a:tr h="137150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Вызов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Вызов уже имеющихся знаний по изучаемому вопросу, активизация учащихся, мотивация для дальнейшей работы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15 мин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</a:rPr>
                        <a:t>Работа</a:t>
                      </a:r>
                      <a:r>
                        <a:rPr lang="ru-RU" sz="1200" baseline="0" dirty="0" smtClean="0">
                          <a:effectLst/>
                        </a:rPr>
                        <a:t> с к</a:t>
                      </a:r>
                      <a:r>
                        <a:rPr lang="ru-RU" sz="1200" dirty="0" smtClean="0">
                          <a:effectLst/>
                        </a:rPr>
                        <a:t>лючевым термином «трекер»,</a:t>
                      </a:r>
                      <a:r>
                        <a:rPr lang="ru-RU" sz="1200" baseline="0" dirty="0" smtClean="0">
                          <a:effectLst/>
                        </a:rPr>
                        <a:t> метод ассоциаций.</a:t>
                      </a:r>
                      <a:endParaRPr lang="ru-RU" sz="1200" dirty="0" smtClean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</a:rPr>
                        <a:t>Групповая работа с системным оператором «Список»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Вспоминают, что им известно по изучаемому вопросу (проблеме, теме</a:t>
                      </a:r>
                      <a:r>
                        <a:rPr lang="ru-RU" sz="1200" dirty="0" smtClean="0">
                          <a:effectLst/>
                        </a:rPr>
                        <a:t>), </a:t>
                      </a:r>
                      <a:r>
                        <a:rPr lang="ru-RU" sz="1200" dirty="0">
                          <a:effectLst/>
                        </a:rPr>
                        <a:t>делают предположения, систематизируют информацию до ее изучения, задают вопросы, на которые хотели бы получить ответы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</a:tr>
              <a:tr h="3903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Информация, полученная на первой стадии, выслушивается, фиксируется, обсуждается; работа ведется индивидуально-в парах-в группах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1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Осмысление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Сохранение </a:t>
                      </a:r>
                      <a:r>
                        <a:rPr lang="ru-RU" sz="1200" dirty="0">
                          <a:effectLst/>
                        </a:rPr>
                        <a:t>интереса к теме при непосредственной работе с новой информацией, постепенное продвижение от знания «старого» к «новому». 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 мин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 smtClean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</a:rPr>
                        <a:t>Л</a:t>
                      </a:r>
                      <a:r>
                        <a:rPr lang="ru-RU" sz="1200" baseline="0" dirty="0" smtClean="0">
                          <a:effectLst/>
                        </a:rPr>
                        <a:t>ото-словник  «Трекеры чтения»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Работают с  лото-словником, </a:t>
                      </a:r>
                      <a:r>
                        <a:rPr lang="ru-RU" sz="1200" dirty="0">
                          <a:effectLst/>
                        </a:rPr>
                        <a:t>используя предложенные </a:t>
                      </a:r>
                      <a:r>
                        <a:rPr lang="ru-RU" sz="1200" dirty="0" smtClean="0">
                          <a:effectLst/>
                        </a:rPr>
                        <a:t>библиотекарем</a:t>
                      </a:r>
                      <a:r>
                        <a:rPr lang="ru-RU" sz="1200" baseline="0" dirty="0" smtClean="0">
                          <a:effectLst/>
                        </a:rPr>
                        <a:t>  варианты. Каждый из участников делает предварительный выбор одной из форм трекеров для дальнейшей работы.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</a:tr>
              <a:tr h="145801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Рефлексия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Закрепление полученных знаний, определение домашнего задания </a:t>
                      </a:r>
                      <a:r>
                        <a:rPr lang="ru-RU" sz="1200" dirty="0">
                          <a:effectLst/>
                        </a:rPr>
                        <a:t>на основе изученной информации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  мин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ru-RU" sz="1200" dirty="0" smtClean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</a:rPr>
                        <a:t>Возвращение к цепочке ассоциаций, дополняем новыми смыслами.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 smtClean="0">
                          <a:effectLst/>
                        </a:rPr>
                        <a:t>Мозговая атака</a:t>
                      </a:r>
                      <a:r>
                        <a:rPr lang="ru-RU" sz="1200" baseline="0" dirty="0" smtClean="0">
                          <a:effectLst/>
                        </a:rPr>
                        <a:t> «Лайфхаки для уютного чтения».</a:t>
                      </a:r>
                      <a:endParaRPr lang="ru-RU" sz="1200" dirty="0">
                        <a:effectLst/>
                      </a:endParaRPr>
                    </a:p>
                  </a:txBody>
                  <a:tcPr marL="46606" marR="466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Соотносят «новую» информацию со старой, </a:t>
                      </a:r>
                      <a:r>
                        <a:rPr lang="ru-RU" sz="1200" dirty="0">
                          <a:effectLst/>
                        </a:rPr>
                        <a:t>используя знания, полученные на стадии осмысления. Делают выводы, определяют общий результат </a:t>
                      </a:r>
                      <a:r>
                        <a:rPr lang="ru-RU" sz="1200" dirty="0" smtClean="0">
                          <a:effectLst/>
                        </a:rPr>
                        <a:t>работы.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Получают домашнее задание.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6606" marR="46606" marT="0" marB="0"/>
                </a:tc>
              </a:tr>
              <a:tr h="2085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Творческая переработка, анализ, интерпретация и т.д. полученной информации, работа ведется индивидуально – в парах – в </a:t>
                      </a:r>
                      <a:r>
                        <a:rPr lang="ru-RU" sz="1100" dirty="0" smtClean="0">
                          <a:effectLst/>
                        </a:rPr>
                        <a:t>группах</a:t>
                      </a:r>
                      <a:endParaRPr lang="ru-RU" sz="1100" dirty="0">
                        <a:effectLst/>
                      </a:endParaRPr>
                    </a:p>
                  </a:txBody>
                  <a:tcPr marL="46606" marR="466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81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48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Что такое трекер чтения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418" y="1268760"/>
            <a:ext cx="8229600" cy="499715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Трекер </a:t>
            </a:r>
            <a:r>
              <a:rPr lang="ru-RU" dirty="0"/>
              <a:t>или tracker (от англ. to track «прослеживать, оставлять след, </a:t>
            </a:r>
            <a:r>
              <a:rPr lang="ru-RU" b="1" dirty="0"/>
              <a:t>намечать курс</a:t>
            </a:r>
            <a:r>
              <a:rPr lang="ru-RU" dirty="0" smtClean="0"/>
              <a:t>, </a:t>
            </a:r>
            <a:r>
              <a:rPr lang="ru-RU" dirty="0"/>
              <a:t>создавать список, мотивировать</a:t>
            </a:r>
            <a:r>
              <a:rPr lang="ru-RU" dirty="0" smtClean="0"/>
              <a:t>»).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Трекер чтения – список, рисунок, график, таблица и т.д. для мотивации, </a:t>
            </a:r>
            <a:r>
              <a:rPr lang="ru-RU" b="1" dirty="0" smtClean="0"/>
              <a:t>планирования</a:t>
            </a:r>
            <a:r>
              <a:rPr lang="ru-RU" dirty="0" smtClean="0"/>
              <a:t>  и отслеживания успехов чтения.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 smtClean="0"/>
              <a:t>Трекер чтения: </a:t>
            </a:r>
            <a:r>
              <a:rPr lang="ru-RU" dirty="0"/>
              <a:t>личный, парный, </a:t>
            </a:r>
            <a:r>
              <a:rPr lang="ru-RU" dirty="0" smtClean="0"/>
              <a:t>групповой.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 smtClean="0"/>
              <a:t>Трекер чтения: тематический</a:t>
            </a:r>
            <a:r>
              <a:rPr lang="ru-RU" dirty="0"/>
              <a:t>, жанровый, персоналий, </a:t>
            </a:r>
            <a:r>
              <a:rPr lang="ru-RU" dirty="0" smtClean="0"/>
              <a:t>проблемный, универсальный (новинок).</a:t>
            </a:r>
          </a:p>
          <a:p>
            <a:endParaRPr lang="ru-RU" dirty="0" smtClean="0"/>
          </a:p>
          <a:p>
            <a:r>
              <a:rPr lang="ru-RU" dirty="0" smtClean="0"/>
              <a:t>Трекер: недельный, месячный, годовой, сезонный.</a:t>
            </a:r>
            <a:endParaRPr lang="ru-RU" dirty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88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33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084" y="29383"/>
            <a:ext cx="8229600" cy="63408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Примеры трекеров чтения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deine\OneDrive\Рабочий стол\b51dbfac76aa290355f756c28166338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9929" r="8752" b="12913"/>
          <a:stretch/>
        </p:blipFill>
        <p:spPr bwMode="auto">
          <a:xfrm>
            <a:off x="5678225" y="752220"/>
            <a:ext cx="3336968" cy="311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ine\OneDrive\Рабочий стол\72332d76928201.Y3JvcCw4MDgsNjMyLDAsM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2" y="752220"/>
            <a:ext cx="2777787" cy="217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eine\OneDrive\Рабочий стол\20fcf79797a3e85fcec81394bcc7296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1" y="3472834"/>
            <a:ext cx="302433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eine\OneDrive\Рабочий стол\765d41ad9e8bb2eee451fd7abb6c112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155" y="3863556"/>
            <a:ext cx="1969078" cy="28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deine\OneDrive\Рабочий стол\7aff861034a36ed70ab768c0ae7d5fc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19131" r="3516" b="18085"/>
          <a:stretch/>
        </p:blipFill>
        <p:spPr bwMode="auto">
          <a:xfrm>
            <a:off x="5414635" y="4031802"/>
            <a:ext cx="3603077" cy="27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244" y="752220"/>
            <a:ext cx="212090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47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53498">
            <a:off x="676929" y="339834"/>
            <a:ext cx="3981485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Блиц-опрос: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297" y="1184426"/>
            <a:ext cx="5070703" cy="4929411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Кто из вас занимается планированием?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Зачем вы планируете свою работу?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 планируете?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Когда занимаетесь планированием?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Какими источниками планирования вы располагаете?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Какие инструменты планирования используете?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3786281" cy="244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3" t="30858" r="26239" b="5352"/>
          <a:stretch/>
        </p:blipFill>
        <p:spPr bwMode="auto">
          <a:xfrm>
            <a:off x="862545" y="1540660"/>
            <a:ext cx="2678546" cy="275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" y="31901"/>
            <a:ext cx="8588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94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t="5625" r="18919" b="5189"/>
          <a:stretch/>
        </p:blipFill>
        <p:spPr bwMode="auto">
          <a:xfrm>
            <a:off x="2636331" y="332656"/>
            <a:ext cx="1790180" cy="283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6" b="4386"/>
          <a:stretch/>
        </p:blipFill>
        <p:spPr bwMode="auto">
          <a:xfrm>
            <a:off x="6479742" y="634498"/>
            <a:ext cx="2530996" cy="317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1872208" cy="282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 b="6034"/>
          <a:stretch/>
        </p:blipFill>
        <p:spPr bwMode="auto">
          <a:xfrm>
            <a:off x="5940152" y="4005064"/>
            <a:ext cx="298767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700" y="124353"/>
            <a:ext cx="2033588" cy="287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" r="7070"/>
          <a:stretch/>
        </p:blipFill>
        <p:spPr bwMode="auto">
          <a:xfrm>
            <a:off x="107504" y="3524019"/>
            <a:ext cx="3577290" cy="314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5" y="124353"/>
            <a:ext cx="2468563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97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Источники для планирования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724" y="3758741"/>
            <a:ext cx="2757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Профессиональные и непрофессиональные  журналы и книги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484" y="5531162"/>
            <a:ext cx="2976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Сайты издательств и книжных  интернет-магазинов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2235" y="3978673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Профессиональные  и непрофессиональные площадки: семинары, мастер-классы, курсы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0" t="23913" r="3222" b="10149"/>
          <a:stretch/>
        </p:blipFill>
        <p:spPr bwMode="auto">
          <a:xfrm>
            <a:off x="5887162" y="1366156"/>
            <a:ext cx="2899339" cy="239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4008" r="74985" b="28256"/>
          <a:stretch/>
        </p:blipFill>
        <p:spPr bwMode="auto">
          <a:xfrm>
            <a:off x="1183671" y="2146027"/>
            <a:ext cx="1196745" cy="151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2"/>
          <a:stretch/>
        </p:blipFill>
        <p:spPr bwMode="auto">
          <a:xfrm>
            <a:off x="3203848" y="5013176"/>
            <a:ext cx="1899295" cy="154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" t="5434" r="4626"/>
          <a:stretch/>
        </p:blipFill>
        <p:spPr bwMode="auto">
          <a:xfrm>
            <a:off x="5276101" y="5313449"/>
            <a:ext cx="2344306" cy="144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9484" y="1042990"/>
            <a:ext cx="570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latin typeface="Comic Sans MS" pitchFamily="66" charset="0"/>
              </a:rPr>
              <a:t>Цель:</a:t>
            </a:r>
            <a:r>
              <a:rPr lang="ru-RU" dirty="0" smtClean="0">
                <a:latin typeface="Comic Sans MS" pitchFamily="66" charset="0"/>
              </a:rPr>
              <a:t> расширение горизонтов и генерирование свежих идей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5" y="1810027"/>
            <a:ext cx="997938" cy="150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19380" r="8788"/>
          <a:stretch/>
        </p:blipFill>
        <p:spPr bwMode="auto">
          <a:xfrm>
            <a:off x="2913011" y="3040934"/>
            <a:ext cx="2525259" cy="170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53" y="1858003"/>
            <a:ext cx="1061819" cy="149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995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89648">
            <a:off x="358997" y="469754"/>
            <a:ext cx="7885267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Страхи работы в формате </a:t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тайм-менеджмента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3892" y="1772816"/>
            <a:ext cx="5142805" cy="4133056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Страх нехватки времени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(Мы не делаем какие-то дела, потому что нам кажется, что у нас нет или не будет на них времени. Поэтому даже не пытаемся начинать).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Страх потерпеть неудачу и не достигнуть результата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(Подобный страх мы испытываем перед большими делами, перед новыми проектами и, как правило, боимся самых важных для нас дел).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Страх неблагоприятного исхода или неприятных эмоций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(Этот страх чаще всего появляется в связи с небольшими, но неприятными делами, страх мысленно раздувает дело до крупных масштабов, делу приписываются несуществующие сложности).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Страх ответственности и неправильного решения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(Возникает, когда нужно принять решение, а значит и дело, с ним связанное. Появляется боязнь сделать неправильный выбор и это буквально парализует).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8"/>
            <a:ext cx="3786187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 t="6233" r="14542"/>
          <a:stretch/>
        </p:blipFill>
        <p:spPr bwMode="auto">
          <a:xfrm>
            <a:off x="971600" y="2174578"/>
            <a:ext cx="2392823" cy="203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5090" y="6014883"/>
            <a:ext cx="5329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Вспомните хоть одну идею, которую вы отложили, какие страхи мешали вам её воплотить?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" y="0"/>
            <a:ext cx="8588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92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Запасаемся энергией для реализации планов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 rot="19775250">
            <a:off x="769563" y="1770233"/>
            <a:ext cx="2204721" cy="1466861"/>
          </a:xfrm>
          <a:prstGeom prst="cloudCallout">
            <a:avLst>
              <a:gd name="adj1" fmla="val 17599"/>
              <a:gd name="adj2" fmla="val 8662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ПИЩА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Выноска-облако 5"/>
          <p:cNvSpPr/>
          <p:nvPr/>
        </p:nvSpPr>
        <p:spPr>
          <a:xfrm rot="341676">
            <a:off x="3818394" y="1220271"/>
            <a:ext cx="2088232" cy="1182706"/>
          </a:xfrm>
          <a:prstGeom prst="cloudCallout">
            <a:avLst>
              <a:gd name="adj1" fmla="val -12432"/>
              <a:gd name="adj2" fmla="val 93199"/>
            </a:avLst>
          </a:prstGeom>
          <a:solidFill>
            <a:srgbClr val="FFE8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СОН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 rot="1330810">
            <a:off x="6151823" y="1971767"/>
            <a:ext cx="2448272" cy="1315230"/>
          </a:xfrm>
          <a:prstGeom prst="cloudCallout">
            <a:avLst>
              <a:gd name="adj1" fmla="val -39633"/>
              <a:gd name="adj2" fmla="val 75866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ДВИЖЕНИЕ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 rot="20804939">
            <a:off x="248219" y="4257092"/>
            <a:ext cx="2448272" cy="1512168"/>
          </a:xfrm>
          <a:prstGeom prst="cloudCallout">
            <a:avLst>
              <a:gd name="adj1" fmla="val 66146"/>
              <a:gd name="adj2" fmla="val -29212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ЭМОЦИИ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 rot="910705">
            <a:off x="6305155" y="4257092"/>
            <a:ext cx="2808312" cy="1512168"/>
          </a:xfrm>
          <a:prstGeom prst="cloudCallout">
            <a:avLst>
              <a:gd name="adj1" fmla="val -60839"/>
              <a:gd name="adj2" fmla="val -2240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МЕСТА СИЛЫ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 rot="345374">
            <a:off x="3255849" y="5150207"/>
            <a:ext cx="2592288" cy="1365991"/>
          </a:xfrm>
          <a:prstGeom prst="cloudCallout">
            <a:avLst>
              <a:gd name="adj1" fmla="val 1002"/>
              <a:gd name="adj2" fmla="val -9258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ИНТЕЛЛЕКТ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870547" y="2996952"/>
            <a:ext cx="3462985" cy="144016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«У человека есть всё, чтобы исполнить свою мечту»</a:t>
            </a:r>
          </a:p>
          <a:p>
            <a:pPr algn="ctr"/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(Пауло Коэльо «Алхимик»)</a:t>
            </a:r>
            <a:endParaRPr lang="ru-RU" sz="12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3" y="0"/>
            <a:ext cx="8540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57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308075">
            <a:off x="2996898" y="336380"/>
            <a:ext cx="5812775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У</a:t>
            </a: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спеваем всё и сразу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110654">
            <a:off x="1707343" y="2471382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Открываем ладонь, смотрим на большой палец и указательный. А теперь пытаемся крутить большим пальцем вперёд, а указательным назад. Получилось? Нет? Тренируйтесь! Это и есть лазейка в многозадачность: если тело может выполнять несколько дел, значит мозг тоже.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9108" y="4365104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Правой ногой делаем круг по часовой стрелке, левой рукой против часовой стрелки. Тоже пробуем.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77742">
            <a:off x="1199704" y="5562057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Берём два карандаша и пишем двумя руками сразу. О как!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89"/>
          <a:stretch/>
        </p:blipFill>
        <p:spPr bwMode="auto">
          <a:xfrm>
            <a:off x="831836" y="980728"/>
            <a:ext cx="3065857" cy="140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" y="-3340"/>
            <a:ext cx="8540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08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46831">
            <a:off x="663897" y="1507143"/>
            <a:ext cx="5251649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Библиографическая </a:t>
            </a:r>
            <a:b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минутка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29096" r="5310" b="38801"/>
          <a:stretch/>
        </p:blipFill>
        <p:spPr bwMode="auto">
          <a:xfrm>
            <a:off x="107504" y="4581128"/>
            <a:ext cx="8928992" cy="184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91" y="3778204"/>
            <a:ext cx="1689330" cy="238605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19" y="3982477"/>
            <a:ext cx="1715785" cy="21687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0" t="3070" b="3928"/>
          <a:stretch/>
        </p:blipFill>
        <p:spPr bwMode="auto">
          <a:xfrm>
            <a:off x="6313651" y="332656"/>
            <a:ext cx="2376264" cy="318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58" y="3977337"/>
            <a:ext cx="1734919" cy="216226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40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r="14532"/>
          <a:stretch/>
        </p:blipFill>
        <p:spPr bwMode="auto">
          <a:xfrm>
            <a:off x="7524196" y="4197758"/>
            <a:ext cx="1413457" cy="196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662" y="4750097"/>
            <a:ext cx="1728700" cy="138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31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18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41"/>
          <a:stretch/>
        </p:blipFill>
        <p:spPr bwMode="auto">
          <a:xfrm>
            <a:off x="1966888" y="332656"/>
            <a:ext cx="5328592" cy="490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1263" y="4509120"/>
            <a:ext cx="8784976" cy="201622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Благодарю за работу!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74"/>
            <a:ext cx="8540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28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607509"/>
              </p:ext>
            </p:extLst>
          </p:nvPr>
        </p:nvGraphicFramePr>
        <p:xfrm>
          <a:off x="251520" y="332656"/>
          <a:ext cx="8568952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4476"/>
                <a:gridCol w="4284476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 вами один из инструментов тайм-менеджмента. Дайте ему устную характеристику по схеме: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название инструмента, его форма и содержание;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плюсы и минусы инструмента;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что можно планировать с использованием данного инструмента;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возможно ли его тиражирование (практическое применение другими).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Перед вами один из инструментов тайм-менеджмента. Дайте ему устную характеристику по схеме: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название инструмента, его форма и содержание;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плюсы и минусы инструмента;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что можно планировать с использованием данного инструмента;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возможно ли его тиражирование (практическое применение другими).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Перед вами один из инструментов тайм-менеджмента. Дайте ему устную характеристику по схеме:</a:t>
                      </a: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инструмента, его форма и содержание;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плюсы и минусы инструмента;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что можно планировать с использованием данного инструмента;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возможно ли его тиражирование (практическое применение другими).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Перед вами один из инструментов тайм-менеджмента. Дайте ему устную характеристику по схеме:</a:t>
                      </a: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инструмента, его форма и содержание;</a:t>
                      </a: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плюсы и минусы инструмента;</a:t>
                      </a: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что можно планировать с использованием данного инструмента;</a:t>
                      </a:r>
                    </a:p>
                    <a:p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возможно ли его тиражирование (практическое применение другими).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9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brightnessContrast bright="18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41"/>
          <a:stretch/>
        </p:blipFill>
        <p:spPr bwMode="auto">
          <a:xfrm>
            <a:off x="1979712" y="0"/>
            <a:ext cx="5328592" cy="472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191" y="4509120"/>
            <a:ext cx="8784976" cy="201622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Планируй по-своему. Профессиональные инструменты тайм-менеджмента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6137920"/>
            <a:ext cx="3312368" cy="720080"/>
          </a:xfrm>
        </p:spPr>
        <p:txBody>
          <a:bodyPr>
            <a:normAutofit/>
          </a:bodyPr>
          <a:lstStyle/>
          <a:p>
            <a:pPr algn="r"/>
            <a:endParaRPr lang="ru-RU" sz="3400" dirty="0">
              <a:solidFill>
                <a:schemeClr val="tx1"/>
              </a:solidFill>
              <a:latin typeface="Comic Sans MS" pitchFamily="66" charset="0"/>
            </a:endParaRPr>
          </a:p>
          <a:p>
            <a:endParaRPr lang="ru-RU" sz="1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74"/>
            <a:ext cx="8540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77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77648">
            <a:off x="117101" y="1373029"/>
            <a:ext cx="5270623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Тайм-менеджмент.</a:t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 Что это?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1988840"/>
            <a:ext cx="5250309" cy="4104456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/>
              <a:t>Э</a:t>
            </a:r>
            <a:r>
              <a:rPr lang="ru-RU" sz="2400" i="1" dirty="0" smtClean="0"/>
              <a:t>то </a:t>
            </a:r>
            <a:r>
              <a:rPr lang="ru-RU" sz="2400" i="1" dirty="0"/>
              <a:t>техники и методы для </a:t>
            </a:r>
            <a:r>
              <a:rPr lang="ru-RU" sz="2400" b="1" i="1" dirty="0"/>
              <a:t>управления временем</a:t>
            </a:r>
            <a:r>
              <a:rPr lang="ru-RU" sz="2400" i="1" dirty="0"/>
              <a:t>. Это самоорганизация и управление собой. Тайм-менеджмент помогает человеку или компании планировать время и экономить ресурсы. Например, если завалило работой, а вы не знаете, за что браться в первую очередь, следует расставить приоритеты.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0570"/>
            <a:ext cx="3786187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1" y="24548"/>
            <a:ext cx="8588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16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18424">
            <a:off x="735128" y="603415"/>
            <a:ext cx="6670253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Что такое инструменты планирования?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2129639"/>
            <a:ext cx="4731445" cy="4525963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Набор </a:t>
            </a:r>
            <a:r>
              <a:rPr lang="ru-RU" sz="2400" b="1" i="1" dirty="0"/>
              <a:t>средств, методов, способов</a:t>
            </a:r>
            <a:r>
              <a:rPr lang="ru-RU" sz="2400" i="1" dirty="0"/>
              <a:t>, используя который предприятие (хозяйствующий субъект) </a:t>
            </a:r>
            <a:r>
              <a:rPr lang="ru-RU" sz="2400" i="1" dirty="0" smtClean="0"/>
              <a:t>или отдельный человек сможет </a:t>
            </a:r>
            <a:r>
              <a:rPr lang="ru-RU" sz="2400" i="1" dirty="0"/>
              <a:t>спланировать свою деятельность, определить перспективы и возможности своей организации </a:t>
            </a:r>
            <a:r>
              <a:rPr lang="ru-RU" sz="2400" i="1" dirty="0" smtClean="0"/>
              <a:t>и свои в </a:t>
            </a:r>
            <a:r>
              <a:rPr lang="ru-RU" sz="2400" i="1" dirty="0"/>
              <a:t>достижении поставленных результатов.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8"/>
            <a:ext cx="3786187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" t="11187" r="5502" b="26857"/>
          <a:stretch/>
        </p:blipFill>
        <p:spPr bwMode="auto">
          <a:xfrm>
            <a:off x="467544" y="2348880"/>
            <a:ext cx="355427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88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78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315416"/>
            <a:ext cx="9541568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Таблица инструментов для разных типов людей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541230"/>
              </p:ext>
            </p:extLst>
          </p:nvPr>
        </p:nvGraphicFramePr>
        <p:xfrm>
          <a:off x="107504" y="620687"/>
          <a:ext cx="8928992" cy="6095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387291">
                <a:tc gridSpan="4"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Типы людей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479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Дигитал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Аудиал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Визуал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Кинестетик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13651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Всё воспринимает головой, умом, он анализирует, понимает, взвешивает – ведёт внутренний диалог.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Он воспринимает время статистикой и фактами.</a:t>
                      </a:r>
                    </a:p>
                    <a:p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Представляет,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что мир – это звуки: шелест листвы, шум волн, музыка и пение птиц. 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Он слышит время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: тикание часов, звонок будильника, голос.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Воспринимает мир зрительно, он видит вокруг себя образы и картины.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Он видит время.</a:t>
                      </a:r>
                    </a:p>
                    <a:p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Человек с тонкими ощущениями, он помнит события и время ощущениями: касание шёлка, дуновение ветра, летний зной или январский мороз.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Он чувствует время.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592">
                <a:tc gridSpan="4"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Инструменты организации времени (планирования)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59725"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Список дел.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Тетрадь-ежедневник.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Контрольный журнал.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Табличный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вариант с процентом выполненной работы.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Для них предпочтительней планирование, составление и следование графикам.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ru-RU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Таймер.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Музыкальные отрывки определённой длительности.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Напоминалки в телефоне.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Диктофон.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Плеер.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Этим людям можно опираться на таймер, бой часов, музыкальное сопровождение, которые будут сопровождать ритмичное настроение, как сигналы к скорому завершению дела.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Стикеры-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напоминалки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Карта желаний.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Интеллект-карты.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Списки.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Линия времени.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Календарь-список дел на месяц, привязанных к дате.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Схемы.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Чертежи.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Графики.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Диаграммы.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Карты.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Таблицы.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Анимация, фильмы, фотографии.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Раскадровка целей и т.д.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 них самый богатый выбор инструментов.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Триггеры активности.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Ароматный кофе.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Контрастный душ.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окно.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Мышечные ощущения, двигательные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моменты: танцы, йога, гимнастика.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ru-RU" sz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 них в помощниках ароматы, мотивация с помощью ощущений.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34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3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Карта желаний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00551"/>
            <a:ext cx="7056784" cy="615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88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62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396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Сетка месячного плана работы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t="25766" r="5273" b="11913"/>
          <a:stretch/>
        </p:blipFill>
        <p:spPr bwMode="auto">
          <a:xfrm>
            <a:off x="151854" y="952809"/>
            <a:ext cx="882268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34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9363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Модель-матрица Эйзенхауэра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7865" y="908720"/>
            <a:ext cx="2311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«Срочные дела редко бывают важными, и в тоже время важные дела редко бывают срочными»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(Дуайт Эйзенхауэр)</a:t>
            </a:r>
          </a:p>
          <a:p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3" t="22293" r="19488" b="7045"/>
          <a:stretch/>
        </p:blipFill>
        <p:spPr bwMode="auto">
          <a:xfrm>
            <a:off x="23129" y="753701"/>
            <a:ext cx="6624736" cy="610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47864" y="2724602"/>
            <a:ext cx="23886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Вопросы для обсуждения:</a:t>
            </a:r>
          </a:p>
          <a:p>
            <a:endParaRPr lang="ru-RU" sz="14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Какие дивиденды могут принести в будущем дела из пункта 1?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Случаются ли у вас срочные неважные дела и как можно поступить с ними, чтобы не поддаваться на призывную срочность?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Какие дела 4-го квадрата есть у вас? Почему вы ими занимаетесь?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30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1844</Words>
  <Application>Microsoft Office PowerPoint</Application>
  <PresentationFormat>Экран (4:3)</PresentationFormat>
  <Paragraphs>355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Планируй по-своему. Профессиональные инструменты тайм-менеджмента</vt:lpstr>
      <vt:lpstr>Блиц-опрос:</vt:lpstr>
      <vt:lpstr>Планируй по-своему. Профессиональные инструменты тайм-менеджмента</vt:lpstr>
      <vt:lpstr>Тайм-менеджмент.  Что это?</vt:lpstr>
      <vt:lpstr>Что такое инструменты планирования?</vt:lpstr>
      <vt:lpstr>Таблица инструментов для разных типов людей</vt:lpstr>
      <vt:lpstr>Карта желаний</vt:lpstr>
      <vt:lpstr>Сетка месячного плана работы</vt:lpstr>
      <vt:lpstr>Модель-матрица Эйзенхауэра</vt:lpstr>
      <vt:lpstr>Заметки на «салфетке» (ежедневки)</vt:lpstr>
      <vt:lpstr>Задание  в группы</vt:lpstr>
      <vt:lpstr>Интеллект-карта</vt:lpstr>
      <vt:lpstr>Презентация PowerPoint</vt:lpstr>
      <vt:lpstr>Таблица идей для организации  выставочного пространства</vt:lpstr>
      <vt:lpstr>План-схема выставки</vt:lpstr>
      <vt:lpstr>Технологическая  карта «Кто такие енисейцы» (вводное занятие) </vt:lpstr>
      <vt:lpstr>Презентация PowerPoint</vt:lpstr>
      <vt:lpstr>Что такое трекер чтения</vt:lpstr>
      <vt:lpstr>Примеры трекеров чтения</vt:lpstr>
      <vt:lpstr>Презентация PowerPoint</vt:lpstr>
      <vt:lpstr>Источники для планирования</vt:lpstr>
      <vt:lpstr>Страхи работы в формате  тайм-менеджмента</vt:lpstr>
      <vt:lpstr>Запасаемся энергией для реализации планов</vt:lpstr>
      <vt:lpstr>Успеваем всё и сразу</vt:lpstr>
      <vt:lpstr>Библиографическая  минутка</vt:lpstr>
      <vt:lpstr>Благодарю за работу!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Хомицкая Любовь Николаевна</dc:creator>
  <cp:lastModifiedBy>Хомицкая Любовь Николаевна</cp:lastModifiedBy>
  <cp:revision>83</cp:revision>
  <cp:lastPrinted>2023-11-08T04:22:29Z</cp:lastPrinted>
  <dcterms:created xsi:type="dcterms:W3CDTF">2023-10-09T09:24:11Z</dcterms:created>
  <dcterms:modified xsi:type="dcterms:W3CDTF">2023-11-08T04:26:28Z</dcterms:modified>
</cp:coreProperties>
</file>